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6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2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4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A700F-8C6D-42B1-AD8B-D5D6D96FA7F1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A237-AFA8-4931-AEFF-8F45F5B37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0" t="22744" r="29791" b="24741"/>
          <a:stretch/>
        </p:blipFill>
        <p:spPr bwMode="auto">
          <a:xfrm>
            <a:off x="609600" y="762000"/>
            <a:ext cx="637504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3388041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81000"/>
            <a:ext cx="84758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•Available in four different light sources: Incandescent, Quartz Halogen, Fluorescent or LED.</a:t>
            </a:r>
          </a:p>
          <a:p>
            <a:r>
              <a:rPr lang="en-US" sz="1400" dirty="0" smtClean="0"/>
              <a:t>•Two different arm lengths - 40" &amp; 60" (plus 25" Flex arm, incandescent only) </a:t>
            </a:r>
          </a:p>
          <a:p>
            <a:r>
              <a:rPr lang="en-US" sz="1400" dirty="0" smtClean="0"/>
              <a:t>•Fully Assembled - Bolted together and shipped in one Carton.</a:t>
            </a:r>
          </a:p>
          <a:p>
            <a:r>
              <a:rPr lang="en-US" sz="1400" dirty="0" smtClean="0"/>
              <a:t>•Chip resistant safety yellow and black powder coated finish for high visibility and durability.</a:t>
            </a:r>
          </a:p>
          <a:p>
            <a:r>
              <a:rPr lang="en-US" sz="1400" dirty="0" smtClean="0"/>
              <a:t>•1-1/2" square, 14 gauge steel tubing.</a:t>
            </a:r>
          </a:p>
          <a:p>
            <a:r>
              <a:rPr lang="en-US" sz="1400" dirty="0" smtClean="0"/>
              <a:t>•Lamp included with Quartz Halogen, Fluorescent and LED Models (Incandescent models do not include lamp).</a:t>
            </a:r>
          </a:p>
          <a:p>
            <a:r>
              <a:rPr lang="en-US" sz="1400" dirty="0" smtClean="0"/>
              <a:t>•Lamp Guard Included.</a:t>
            </a:r>
          </a:p>
          <a:p>
            <a:r>
              <a:rPr lang="en-US" sz="1400" dirty="0" smtClean="0"/>
              <a:t>•All multi-arm fixtures incorporate a vertical adjust feature allows the dock arm to give when struck by a dock door or tow motor, without breaking the fixture or pulling the light from its mounting.</a:t>
            </a:r>
          </a:p>
          <a:p>
            <a:r>
              <a:rPr lang="en-US" sz="1400" dirty="0" smtClean="0"/>
              <a:t>•40" and 60" models have 300° horizontally and 210° vertically movement . The light heads swivel 300°.</a:t>
            </a:r>
          </a:p>
          <a:p>
            <a:r>
              <a:rPr lang="en-US" sz="1400" dirty="0" smtClean="0"/>
              <a:t>•3" x 5" x 3/16" mounting plate.</a:t>
            </a:r>
          </a:p>
          <a:p>
            <a:r>
              <a:rPr lang="en-US" sz="1400" dirty="0" smtClean="0"/>
              <a:t>•On/Off switch on </a:t>
            </a:r>
            <a:r>
              <a:rPr lang="en-US" sz="1400" dirty="0" err="1" smtClean="0"/>
              <a:t>lighthead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•5' long 18/3 SJT </a:t>
            </a:r>
            <a:r>
              <a:rPr lang="en-US" sz="1400" dirty="0" err="1" smtClean="0"/>
              <a:t>cordset</a:t>
            </a:r>
            <a:r>
              <a:rPr lang="en-US" sz="1400" dirty="0" smtClean="0"/>
              <a:t> with NEMA 5-15 grounded plug.</a:t>
            </a:r>
          </a:p>
          <a:p>
            <a:r>
              <a:rPr lang="en-US" sz="1400" dirty="0" smtClean="0"/>
              <a:t>•ETL C/US listed for indoor </a:t>
            </a:r>
            <a:r>
              <a:rPr lang="en-US" sz="1400" dirty="0" err="1" smtClean="0"/>
              <a:t>appilcations</a:t>
            </a:r>
            <a:r>
              <a:rPr lang="en-US" sz="1400" dirty="0" smtClean="0"/>
              <a:t> only, except QH models are semi-protected outdoor.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0104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27395" r="17986" b="9833"/>
          <a:stretch/>
        </p:blipFill>
        <p:spPr bwMode="auto">
          <a:xfrm>
            <a:off x="609599" y="685800"/>
            <a:ext cx="753410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2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7072" r="13662"/>
          <a:stretch/>
        </p:blipFill>
        <p:spPr bwMode="auto">
          <a:xfrm>
            <a:off x="990600" y="457200"/>
            <a:ext cx="6781800" cy="584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04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228600"/>
            <a:ext cx="3733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cULus</a:t>
            </a:r>
            <a:r>
              <a:rPr lang="en-US" dirty="0"/>
              <a:t> •UL File E195971</a:t>
            </a:r>
          </a:p>
          <a:p>
            <a:r>
              <a:rPr lang="en-US" dirty="0"/>
              <a:t>Compliances 3 •MSDS </a:t>
            </a:r>
          </a:p>
          <a:p>
            <a:r>
              <a:rPr lang="en-US" dirty="0"/>
              <a:t>www.hubbell-rtb.com/certifications/Hubbell-RACO_MSDS_for_WP_Boxes_and_Fittings,January_2015.pdf</a:t>
            </a:r>
          </a:p>
          <a:p>
            <a:r>
              <a:rPr lang="en-US" dirty="0"/>
              <a:t>US Patents •US Patent 7,211,744</a:t>
            </a:r>
          </a:p>
        </p:txBody>
      </p:sp>
    </p:spTree>
    <p:extLst>
      <p:ext uri="{BB962C8B-B14F-4D97-AF65-F5344CB8AC3E}">
        <p14:creationId xmlns:p14="http://schemas.microsoft.com/office/powerpoint/2010/main" val="242162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76200"/>
            <a:ext cx="8077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Glass Trim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1181A-S C-FRO</a:t>
            </a:r>
          </a:p>
          <a:p>
            <a:endParaRPr lang="en-US" sz="800" dirty="0"/>
          </a:p>
          <a:p>
            <a:r>
              <a:rPr lang="en-US" sz="800" dirty="0"/>
              <a:t>Product Characteristics </a:t>
            </a:r>
          </a:p>
          <a:p>
            <a:endParaRPr lang="en-US" sz="800" dirty="0"/>
          </a:p>
          <a:p>
            <a:r>
              <a:rPr lang="en-US" sz="800" dirty="0"/>
              <a:t>Design:</a:t>
            </a:r>
          </a:p>
          <a:p>
            <a:r>
              <a:rPr lang="en-US" sz="800" dirty="0"/>
              <a:t>Architectural fixed pinhole trims have a flush lamp, designed for easy installation.</a:t>
            </a:r>
          </a:p>
          <a:p>
            <a:endParaRPr lang="en-US" sz="800" dirty="0"/>
          </a:p>
          <a:p>
            <a:r>
              <a:rPr lang="en-US" sz="800" dirty="0"/>
              <a:t>Light Source:</a:t>
            </a:r>
          </a:p>
          <a:p>
            <a:r>
              <a:rPr lang="en-US" sz="800" dirty="0"/>
              <a:t>Eureka LED modules or MR16 Lamp types (LED Retrofit, CMH, GZ10 or halogen) available.</a:t>
            </a:r>
          </a:p>
          <a:p>
            <a:r>
              <a:rPr lang="en-US" sz="800" dirty="0"/>
              <a:t>Dimming available for all light sources except CMH.</a:t>
            </a:r>
          </a:p>
          <a:p>
            <a:endParaRPr lang="en-US" sz="800" dirty="0"/>
          </a:p>
          <a:p>
            <a:r>
              <a:rPr lang="en-US" sz="800" dirty="0"/>
              <a:t>Structure:</a:t>
            </a:r>
          </a:p>
          <a:p>
            <a:r>
              <a:rPr lang="en-US" sz="800" dirty="0"/>
              <a:t>Die-stamped and welded 16 GA steel construction with temperature resistant plating</a:t>
            </a:r>
          </a:p>
          <a:p>
            <a:r>
              <a:rPr lang="en-US" sz="800" dirty="0"/>
              <a:t>or polyester powder coat finish.</a:t>
            </a:r>
          </a:p>
          <a:p>
            <a:endParaRPr lang="en-US" sz="800" dirty="0"/>
          </a:p>
          <a:p>
            <a:r>
              <a:rPr lang="en-US" sz="800" dirty="0"/>
              <a:t>Optic:</a:t>
            </a:r>
          </a:p>
          <a:p>
            <a:r>
              <a:rPr lang="en-US" sz="800" dirty="0"/>
              <a:t>LED modules are supplied with Total Internal Reflecting (TIR) Lenses. Tempered glass</a:t>
            </a:r>
          </a:p>
          <a:p>
            <a:r>
              <a:rPr lang="en-US" sz="800" dirty="0"/>
              <a:t>diffuser supplied for use with MR16 lamps if required.</a:t>
            </a:r>
          </a:p>
          <a:p>
            <a:endParaRPr lang="en-US" sz="800" dirty="0"/>
          </a:p>
          <a:p>
            <a:r>
              <a:rPr lang="en-US" sz="800" dirty="0"/>
              <a:t>DIAMETER 4.75" </a:t>
            </a:r>
          </a:p>
          <a:p>
            <a:r>
              <a:rPr lang="en-US" sz="800" dirty="0"/>
              <a:t>ROTATION ANGLE 0° </a:t>
            </a:r>
          </a:p>
          <a:p>
            <a:r>
              <a:rPr lang="en-US" sz="800" dirty="0"/>
              <a:t>ADJUSTEMENT ANGLE   0° </a:t>
            </a:r>
          </a:p>
          <a:p>
            <a:r>
              <a:rPr lang="en-US" sz="800" dirty="0"/>
              <a:t>CUTTING HOLE 3.50" </a:t>
            </a:r>
          </a:p>
          <a:p>
            <a:r>
              <a:rPr lang="en-US" sz="800" dirty="0"/>
              <a:t>STRUCTURE FINISH </a:t>
            </a:r>
          </a:p>
          <a:p>
            <a:r>
              <a:rPr lang="en-US" sz="800" dirty="0"/>
              <a:t> BLK   |   CHR   |   S C   |   WH   </a:t>
            </a:r>
          </a:p>
          <a:p>
            <a:r>
              <a:rPr lang="en-US" sz="800" dirty="0"/>
              <a:t>DIFFUSER FINISH  CLR   |   FRO   </a:t>
            </a:r>
          </a:p>
          <a:p>
            <a:r>
              <a:rPr lang="en-US" sz="800" dirty="0"/>
              <a:t>CERTIFICATION     </a:t>
            </a:r>
          </a:p>
          <a:p>
            <a:r>
              <a:rPr lang="en-US" sz="800" dirty="0"/>
              <a:t>LIGHT SOURCE   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 GZ10.35    35W, HAL, MR16, GZ10 Base  </a:t>
            </a:r>
          </a:p>
          <a:p>
            <a:r>
              <a:rPr lang="en-US" sz="800" dirty="0"/>
              <a:t> GZ10.50    50W, HAL, MR16, GZ10 Base  </a:t>
            </a:r>
          </a:p>
          <a:p>
            <a:r>
              <a:rPr lang="en-US" sz="800" dirty="0"/>
              <a:t> MR16.35    35W, HAL, MR16, GU5.3 Base  </a:t>
            </a:r>
          </a:p>
          <a:p>
            <a:r>
              <a:rPr lang="en-US" sz="800" dirty="0"/>
              <a:t> MR16.50    50W, HAL, MR16, GU5.3 Base  </a:t>
            </a:r>
          </a:p>
          <a:p>
            <a:r>
              <a:rPr lang="en-US" sz="800" dirty="0"/>
              <a:t> LED.4.30.17    4W, LED 3000K (Warm), 17° (Beam angle)  </a:t>
            </a:r>
          </a:p>
          <a:p>
            <a:r>
              <a:rPr lang="en-US" sz="800" dirty="0"/>
              <a:t> LED.4.30.48    4W, LED 3000K (Warm), 48° (Beam angle)  </a:t>
            </a:r>
          </a:p>
          <a:p>
            <a:r>
              <a:rPr lang="en-US" sz="800" dirty="0"/>
              <a:t> LED.8.30.17    8W, LED 3000K (Warm), 17° (Beam angle)  </a:t>
            </a:r>
          </a:p>
          <a:p>
            <a:r>
              <a:rPr lang="en-US" sz="800" dirty="0"/>
              <a:t> LED.8.30.48    8W, LED 3000K (Warm), 48° (Beam angle)  </a:t>
            </a:r>
          </a:p>
          <a:p>
            <a:r>
              <a:rPr lang="en-US" sz="800" dirty="0"/>
              <a:t> LED.4.40.17    4W, LED 4000K (Neutral),17° (Beam angle)  </a:t>
            </a:r>
          </a:p>
          <a:p>
            <a:r>
              <a:rPr lang="en-US" sz="800" dirty="0"/>
              <a:t> LED.4.40.48    4W, LED 4000K (Neutral), 48° (Beam angle)  </a:t>
            </a:r>
          </a:p>
          <a:p>
            <a:r>
              <a:rPr lang="en-US" sz="800" dirty="0"/>
              <a:t> LED.8.40.17    8W, LED 4000K (Neutral),17° (Beam angle)  </a:t>
            </a:r>
          </a:p>
          <a:p>
            <a:r>
              <a:rPr lang="en-US" sz="800" dirty="0"/>
              <a:t> LED.8.40.48    8W, LED 4000K (Neutral), 48° (Beam angle)  </a:t>
            </a:r>
          </a:p>
          <a:p>
            <a:r>
              <a:rPr lang="en-US" sz="800" dirty="0"/>
              <a:t> CMH.MR16.20    20W, CMH, MR16, GX10 Base (ANSI M156)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25234" r="16501" b="20031"/>
          <a:stretch/>
        </p:blipFill>
        <p:spPr bwMode="auto">
          <a:xfrm>
            <a:off x="5334000" y="762000"/>
            <a:ext cx="3401226" cy="27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7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530</Words>
  <Application>Microsoft Office PowerPoint</Application>
  <PresentationFormat>全屏显示(4:3)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Haubach</dc:creator>
  <cp:lastModifiedBy>pc</cp:lastModifiedBy>
  <cp:revision>4</cp:revision>
  <dcterms:created xsi:type="dcterms:W3CDTF">2016-06-16T15:55:28Z</dcterms:created>
  <dcterms:modified xsi:type="dcterms:W3CDTF">2016-07-20T12:17:03Z</dcterms:modified>
</cp:coreProperties>
</file>